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13716000" cx="24384000"/>
  <p:notesSz cx="6858000" cy="9144000"/>
  <p:embeddedFontLst>
    <p:embeddedFont>
      <p:font typeface="Merriweather Sans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Gill Sans"/>
      <p:regular r:id="rId40"/>
      <p:bold r:id="rId41"/>
    </p:embeddedFont>
    <p:embeddedFont>
      <p:font typeface="Open Sans Ligh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">
          <p15:clr>
            <a:schemeClr val="accent2"/>
          </p15:clr>
        </p15:guide>
        <p15:guide id="2" pos="11797">
          <p15:clr>
            <a:srgbClr val="00FFFF"/>
          </p15:clr>
        </p15:guide>
        <p15:guide id="3" orient="horz" pos="518">
          <p15:clr>
            <a:srgbClr val="9AA0A6"/>
          </p15:clr>
        </p15:guide>
        <p15:guide id="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Andrea Grazi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"/>
        <p:guide pos="11797"/>
        <p:guide pos="518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regular.fntdata"/><Relationship Id="rId42" Type="http://schemas.openxmlformats.org/officeDocument/2006/relationships/font" Target="fonts/OpenSansLight-regular.fntdata"/><Relationship Id="rId41" Type="http://schemas.openxmlformats.org/officeDocument/2006/relationships/font" Target="fonts/GillSans-bold.fntdata"/><Relationship Id="rId44" Type="http://schemas.openxmlformats.org/officeDocument/2006/relationships/font" Target="fonts/OpenSansLight-italic.fntdata"/><Relationship Id="rId43" Type="http://schemas.openxmlformats.org/officeDocument/2006/relationships/font" Target="fonts/OpenSansLigh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MerriweatherSans-bold.fntdata"/><Relationship Id="rId32" Type="http://schemas.openxmlformats.org/officeDocument/2006/relationships/font" Target="fonts/MerriweatherSans-regular.fntdata"/><Relationship Id="rId35" Type="http://schemas.openxmlformats.org/officeDocument/2006/relationships/font" Target="fonts/MerriweatherSans-boldItalic.fntdata"/><Relationship Id="rId34" Type="http://schemas.openxmlformats.org/officeDocument/2006/relationships/font" Target="fonts/MerriweatherSans-italic.fntdata"/><Relationship Id="rId37" Type="http://schemas.openxmlformats.org/officeDocument/2006/relationships/font" Target="fonts/OpenSansSemiBold-bold.fntdata"/><Relationship Id="rId36" Type="http://schemas.openxmlformats.org/officeDocument/2006/relationships/font" Target="fonts/OpenSansSemiBold-regular.fntdata"/><Relationship Id="rId39" Type="http://schemas.openxmlformats.org/officeDocument/2006/relationships/font" Target="fonts/OpenSansSemiBold-boldItalic.fntdata"/><Relationship Id="rId38" Type="http://schemas.openxmlformats.org/officeDocument/2006/relationships/font" Target="fonts/OpenSans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18T07:57:45.436">
    <p:pos x="6000" y="0"/>
    <p:text>why the purple naked edges are detached form the curvature models ????? if you relaxed the geometries shouldn't they be the anchor points ???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1-18T07:58:34.421">
    <p:pos x="6000" y="0"/>
    <p:text>the left image is cutted on the left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11-18T13:34:37.564">
    <p:pos x="6000" y="0"/>
    <p:text>What is this ??? nesting means to embed the pieces in a specific sheet size not order them on an infinite plane ??? Di you saw your colleagues works???</p:text>
  </p:cm>
  <p:cm authorId="0" idx="4" dt="2021-11-18T13:38:11.278">
    <p:pos x="6000" y="100"/>
    <p:text>You had the Open Nest plugin to do automatically the nesting ... was that hard to do it?!</p:text>
  </p:cm>
  <p:cm authorId="0" idx="5" dt="2021-11-18T13:36:13.214">
    <p:pos x="6000" y="200"/>
    <p:text>Then as I wrote in the Final Presentatin document "you should think about a possible fabrication process using metal sheets" !!! metal sheets !!! do you want to sew metal strips !??!!!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11-18T07:59:52.443">
    <p:pos x="6000" y="0"/>
    <p:text>waiting for the strips planarization and nesting and fabrication cosideration.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4f72f20d3f_1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cover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might change just the title and the team members names (do not change fonts or colors 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case you collect some videos together in a longer one, use this as introductory image (5 seconds)</a:t>
            </a:r>
            <a:endParaRPr/>
          </a:p>
        </p:txBody>
      </p:sp>
      <p:sp>
        <p:nvSpPr>
          <p:cNvPr id="23" name="Google Shape;23;g4f72f20d3f_1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2749245d2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2749245d2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64587f86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264587f86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264587f8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264587f8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26c9b759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26c9b759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26c9b759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26c9b759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6c9b759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6c9b759c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26c9b759c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26c9b759c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26c9b759c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26c9b759c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26c9b759c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26c9b759c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264587f86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264587f86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54537af329b895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54537af329b895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264587f86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264587f86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264587f86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264587f86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5d15c92e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a5d15c92e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a5d15c92e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a5d15c92e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a5d15c92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a5d15c92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264587f86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264587f86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0264587f86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0264587f86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0264587f86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0264587f8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264587f86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264587f86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a5d15c92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a5d15c92e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5d15c92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5d15c92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5d15c92e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5d15c92e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a5d15c92e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a5d15c92e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ay 1" showMasterSp="0">
  <p:cSld name="TITLE_AND_BODY_1">
    <p:bg>
      <p:bgPr>
        <a:solidFill>
          <a:srgbClr val="3C3C3C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12819675" y="4171900"/>
            <a:ext cx="5898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i="1"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Software 1 / Computation, Coherence, Construction</a:t>
            </a:r>
            <a:endParaRPr i="1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IaaC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0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9/12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/201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12820443" y="5775275"/>
            <a:ext cx="4398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0" i="1" lang="en-US" sz="1800" u="none" cap="none" strike="noStrike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Tutors / Alessio </a:t>
            </a:r>
            <a:r>
              <a:rPr b="0" i="0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Erioli, </a:t>
            </a:r>
            <a:r>
              <a:rPr i="1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Eugenio </a:t>
            </a:r>
            <a:r>
              <a:rPr b="0" i="0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Bettu</a:t>
            </a:r>
            <a:r>
              <a:rPr lang="en-US" sz="18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cchi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12188948" y="4276542"/>
            <a:ext cx="0" cy="52485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250" y="4276550"/>
            <a:ext cx="3730752" cy="79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7579250" y="5552400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EFEFEF"/>
                </a:solidFill>
                <a:latin typeface="Muli"/>
                <a:ea typeface="Muli"/>
                <a:cs typeface="Muli"/>
                <a:sym typeface="Muli"/>
              </a:rPr>
              <a:t>MRAC</a:t>
            </a:r>
            <a:endParaRPr sz="6000">
              <a:solidFill>
                <a:srgbClr val="EFEFE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7579075" y="6834575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2400">
              <a:solidFill>
                <a:srgbClr val="CCCCC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680">
          <p15:clr>
            <a:srgbClr val="FA7B17"/>
          </p15:clr>
        </p15:guide>
        <p15:guide id="2" orient="horz" pos="43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empty whi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80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 showMasterSp="0">
  <p:cSld name="empty black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976">
          <p15:clr>
            <a:srgbClr val="EA4335"/>
          </p15:clr>
        </p15:guide>
        <p15:guide id="2" pos="3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2.xml"/><Relationship Id="rId4" Type="http://schemas.openxmlformats.org/officeDocument/2006/relationships/image" Target="../media/image40.jpg"/><Relationship Id="rId5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4.xm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12936325" y="4175250"/>
            <a:ext cx="58983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Software I - inFORMed geometries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Exporations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1" i="0" sz="20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IaaC</a:t>
            </a:r>
            <a:r>
              <a:rPr b="1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18/11</a:t>
            </a:r>
            <a:r>
              <a:rPr b="1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/20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Faculty: </a:t>
            </a:r>
            <a:r>
              <a:rPr i="1" lang="en-US" sz="1800">
                <a:solidFill>
                  <a:schemeClr val="dk1"/>
                </a:solidFill>
              </a:rPr>
              <a:t>Andrea Graziano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dk1"/>
                </a:solidFill>
              </a:rPr>
              <a:t>Assistant: Eugenio Bettucchi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Tomás Quijano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Robert Michael Blackburn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12936325" y="7018250"/>
            <a:ext cx="29256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7579250" y="5552400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Muli"/>
                <a:ea typeface="Muli"/>
                <a:cs typeface="Muli"/>
                <a:sym typeface="Muli"/>
              </a:rPr>
              <a:t>MRAC</a:t>
            </a:r>
            <a:endParaRPr sz="6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7579075" y="6834575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075" y="4276550"/>
            <a:ext cx="4012876" cy="7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/>
        </p:nvSpPr>
        <p:spPr>
          <a:xfrm>
            <a:off x="19836575" y="417875"/>
            <a:ext cx="382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Relaxation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Anchor points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flat mesh with naked edges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arched mesh with naked edges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21289" l="23448" r="26553" t="16003"/>
          <a:stretch/>
        </p:blipFill>
        <p:spPr>
          <a:xfrm>
            <a:off x="16132025" y="3129200"/>
            <a:ext cx="6978028" cy="6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13682" l="0" r="15824" t="15460"/>
          <a:stretch/>
        </p:blipFill>
        <p:spPr>
          <a:xfrm>
            <a:off x="1038775" y="1114375"/>
            <a:ext cx="15167135" cy="95757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3062825" y="9479675"/>
            <a:ext cx="382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Smooth naked deges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481425" y="8138625"/>
            <a:ext cx="382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Smooth naked edges &amp; corners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8867" r="0" t="0"/>
          <a:stretch/>
        </p:blipFill>
        <p:spPr>
          <a:xfrm>
            <a:off x="0" y="1522700"/>
            <a:ext cx="17288074" cy="106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Triangulation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5">
            <a:alphaModFix/>
          </a:blip>
          <a:srcRect b="0" l="25452" r="25457" t="0"/>
          <a:stretch/>
        </p:blipFill>
        <p:spPr>
          <a:xfrm>
            <a:off x="17130200" y="2855375"/>
            <a:ext cx="6986275" cy="80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81900" y="1522688"/>
            <a:ext cx="18969974" cy="1067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19836575" y="417875"/>
            <a:ext cx="3747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Quads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Orientation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25452" r="25457" t="0"/>
          <a:stretch/>
        </p:blipFill>
        <p:spPr>
          <a:xfrm>
            <a:off x="17130200" y="2855375"/>
            <a:ext cx="6986275" cy="80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8275"/>
            <a:ext cx="15781699" cy="118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0" l="13004" r="17967" t="-4701"/>
          <a:stretch/>
        </p:blipFill>
        <p:spPr>
          <a:xfrm>
            <a:off x="16716774" y="2656300"/>
            <a:ext cx="7667226" cy="8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Triangulation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1489675"/>
            <a:ext cx="15170601" cy="113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6542" l="14504" r="17781" t="0"/>
          <a:stretch/>
        </p:blipFill>
        <p:spPr>
          <a:xfrm>
            <a:off x="15875250" y="2235025"/>
            <a:ext cx="7899151" cy="81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Orientation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58000"/>
            <a:ext cx="15398948" cy="115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7850" l="13177" r="20636" t="-7850"/>
          <a:stretch/>
        </p:blipFill>
        <p:spPr>
          <a:xfrm>
            <a:off x="16137800" y="1992025"/>
            <a:ext cx="7333325" cy="83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9836575" y="417875"/>
            <a:ext cx="393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Selection based on desired mesh orientation and 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tessellation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10047" l="0" r="5793" t="13837"/>
          <a:stretch/>
        </p:blipFill>
        <p:spPr>
          <a:xfrm>
            <a:off x="2098900" y="1855950"/>
            <a:ext cx="16845476" cy="1020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Triangulation Study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31889" l="0" r="0" t="0"/>
          <a:stretch/>
        </p:blipFill>
        <p:spPr>
          <a:xfrm>
            <a:off x="11789100" y="3666675"/>
            <a:ext cx="9836600" cy="50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28556" l="1000" r="-999" t="0"/>
          <a:stretch/>
        </p:blipFill>
        <p:spPr>
          <a:xfrm>
            <a:off x="2138700" y="3666675"/>
            <a:ext cx="9377101" cy="502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Abstract of 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pavilion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125" y="3757225"/>
            <a:ext cx="9061499" cy="679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4524" l="21702" r="12809" t="4442"/>
          <a:stretch/>
        </p:blipFill>
        <p:spPr>
          <a:xfrm>
            <a:off x="13838224" y="2311225"/>
            <a:ext cx="8442348" cy="8801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Abstract of pavilion 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/>
        </p:nvSpPr>
        <p:spPr>
          <a:xfrm>
            <a:off x="19836575" y="417875"/>
            <a:ext cx="393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Fabrication Strategy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Veneer Stitching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3563" y="2153925"/>
            <a:ext cx="7169800" cy="47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5">
            <a:alphaModFix/>
          </a:blip>
          <a:srcRect b="0" l="5274" r="34448" t="0"/>
          <a:stretch/>
        </p:blipFill>
        <p:spPr>
          <a:xfrm>
            <a:off x="24736637" y="1210350"/>
            <a:ext cx="10220976" cy="95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6">
            <a:alphaModFix/>
          </a:blip>
          <a:srcRect b="1468" l="8735" r="32600" t="0"/>
          <a:stretch/>
        </p:blipFill>
        <p:spPr>
          <a:xfrm>
            <a:off x="609600" y="822950"/>
            <a:ext cx="13044874" cy="123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03576" y="7731750"/>
            <a:ext cx="7169775" cy="385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75" y="417875"/>
            <a:ext cx="19050000" cy="126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19836575" y="417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Kunsthaus Graz, Peter Cook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50" y="3270550"/>
            <a:ext cx="17649825" cy="7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9836575" y="417875"/>
            <a:ext cx="3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Relaxed Mesh with Innies &amp; Outies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Pavilion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Construction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4425" y="-2225525"/>
            <a:ext cx="20828626" cy="117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64425" y="2422675"/>
            <a:ext cx="20828621" cy="117160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69" name="Google Shape;169;p25"/>
          <p:cNvSpPr txBox="1"/>
          <p:nvPr/>
        </p:nvSpPr>
        <p:spPr>
          <a:xfrm>
            <a:off x="19836575" y="417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 Openings, 3x3 Grid</a:t>
            </a:r>
            <a:endParaRPr i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19836575" y="417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Outie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30475" l="0" r="0" t="19333"/>
          <a:stretch/>
        </p:blipFill>
        <p:spPr>
          <a:xfrm>
            <a:off x="0" y="822950"/>
            <a:ext cx="21180902" cy="59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19836575" y="417875"/>
            <a:ext cx="32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Innie, 1 Outie, 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Neighboring tri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3175"/>
            <a:ext cx="21336000" cy="120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19836575" y="4178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Innie, 1 Outie, Neighboring quad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9100" y="2545850"/>
            <a:ext cx="21050923" cy="118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19836575" y="417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Single Openings, 3x3 Grid</a:t>
            </a:r>
            <a:endParaRPr i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58437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5575"/>
            <a:ext cx="18288000" cy="1028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75925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>
            <a:off x="19836575" y="41787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Iterations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Smoothing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 Cube Openings, no surrounding mesh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6337" r="32842" t="0"/>
          <a:stretch/>
        </p:blipFill>
        <p:spPr>
          <a:xfrm>
            <a:off x="4663075" y="1518775"/>
            <a:ext cx="1112337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b="0" l="5280" r="12347" t="0"/>
          <a:stretch/>
        </p:blipFill>
        <p:spPr>
          <a:xfrm>
            <a:off x="1239525" y="822950"/>
            <a:ext cx="17398675" cy="118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/>
        </p:nvSpPr>
        <p:spPr>
          <a:xfrm>
            <a:off x="19836575" y="41787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Iterations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Smoothing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 Openings, 3x3 Grid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/>
        </p:nvSpPr>
        <p:spPr>
          <a:xfrm>
            <a:off x="19836575" y="4178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Iterations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Smoothing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Openings, 5x Grid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0" y="171450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>
            <a:off x="19836575" y="417875"/>
            <a:ext cx="339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Second Iteration - Relaxation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Innie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31572" l="21645" r="25355" t="23651"/>
          <a:stretch/>
        </p:blipFill>
        <p:spPr>
          <a:xfrm>
            <a:off x="4618051" y="822950"/>
            <a:ext cx="11308301" cy="537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4">
            <a:alphaModFix/>
          </a:blip>
          <a:srcRect b="32915" l="21804" r="24805" t="23051"/>
          <a:stretch/>
        </p:blipFill>
        <p:spPr>
          <a:xfrm>
            <a:off x="4618050" y="6733150"/>
            <a:ext cx="11308301" cy="5246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19836575" y="6733150"/>
            <a:ext cx="329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Outie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/>
        </p:nvSpPr>
        <p:spPr>
          <a:xfrm>
            <a:off x="19836575" y="417875"/>
            <a:ext cx="410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Second Iteration - Relaxation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Innie, 1 Outie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Quad Holes Offset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b="33139" l="21541" r="5999" t="14350"/>
          <a:stretch/>
        </p:blipFill>
        <p:spPr>
          <a:xfrm>
            <a:off x="2940550" y="822950"/>
            <a:ext cx="14248848" cy="5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/>
          </a:blip>
          <a:srcRect b="33211" l="19855" r="13357" t="23867"/>
          <a:stretch/>
        </p:blipFill>
        <p:spPr>
          <a:xfrm>
            <a:off x="2940550" y="6887600"/>
            <a:ext cx="14248848" cy="51509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/>
        </p:nvSpPr>
        <p:spPr>
          <a:xfrm>
            <a:off x="19836575" y="6733150"/>
            <a:ext cx="32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Innie, 1 Outie, 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Neighboring tri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19836575" y="417875"/>
            <a:ext cx="393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Second Iteration - Relaxation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Innie, 1 Outie 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Neighboring quad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/>
          </a:blip>
          <a:srcRect b="33571" l="19543" r="13665" t="18229"/>
          <a:stretch/>
        </p:blipFill>
        <p:spPr>
          <a:xfrm>
            <a:off x="1499875" y="592050"/>
            <a:ext cx="16285402" cy="66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 rotWithShape="1">
          <a:blip r:embed="rId4">
            <a:alphaModFix/>
          </a:blip>
          <a:srcRect b="29485" l="20426" r="5212" t="16542"/>
          <a:stretch/>
        </p:blipFill>
        <p:spPr>
          <a:xfrm>
            <a:off x="2131400" y="6733150"/>
            <a:ext cx="15653875" cy="63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19836575" y="6733150"/>
            <a:ext cx="329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Innie, 1 Outie, Neighboring quad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19836575" y="417875"/>
            <a:ext cx="3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Second Iteration - Relaxation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 Innie, 5 Outie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Offset Openings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 Heights</a:t>
            </a:r>
            <a:endParaRPr i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32587" l="26473" r="3951" t="0"/>
          <a:stretch/>
        </p:blipFill>
        <p:spPr>
          <a:xfrm>
            <a:off x="809150" y="3374725"/>
            <a:ext cx="17584099" cy="7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